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7010400" cy="9296400"/>
  <p:embeddedFontLst>
    <p:embeddedFont>
      <p:font typeface="Candar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andar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andara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Candara-italic.fntdata"/><Relationship Id="rId14" Type="http://schemas.openxmlformats.org/officeDocument/2006/relationships/slide" Target="slides/slide9.xml"/><Relationship Id="rId58" Type="http://schemas.openxmlformats.org/officeDocument/2006/relationships/font" Target="fonts/Candar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not be able to download area search and/or waterbird data that is NOT IWMM from this portal.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help downloading data that is not IWMM, contact the IWMM Project Coordinator.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status to allow for data to appear in reports is Level 2, however, it is encouraged that all data be promoted to Level 5.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status level descriptions can be viewed at http://www.avianknowledge.net/index.php?page=data-access.</a:t>
            </a:r>
            <a:endParaRPr/>
          </a:p>
        </p:txBody>
      </p:sp>
      <p:sp>
        <p:nvSpPr>
          <p:cNvPr id="255" name="Google Shape;255;p20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990601"/>
            <a:ext cx="7772400" cy="260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5800"/>
              <a:buFont typeface="Candara"/>
              <a:buNone/>
              <a:defRPr b="1" i="0" sz="5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657600"/>
            <a:ext cx="6400800" cy="196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◾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◾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◾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2685391"/>
            <a:ext cx="7772400" cy="311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6000"/>
              <a:buFont typeface="Candara"/>
              <a:buNone/>
              <a:defRPr b="1" i="0" sz="60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1128932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◾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◾"/>
              <a:defRPr b="0" i="0" sz="20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◾"/>
              <a:defRPr b="0" i="0" sz="20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0" i="0" sz="9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0" i="0" sz="9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rgbClr val="332318"/>
          </a:solidFill>
          <a:ln>
            <a:noFill/>
          </a:ln>
          <a:effectLst>
            <a:outerShdw blurRad="63500" rotWithShape="0" algn="t" dir="72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ts val="1600"/>
              <a:buFont typeface="Noto Sans Symbols"/>
              <a:buNone/>
            </a:pPr>
            <a:r>
              <a:t/>
            </a:r>
            <a:endParaRPr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514536" y="4343400"/>
            <a:ext cx="3048000" cy="70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None/>
              <a:defRPr b="1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739645" y="1222657"/>
            <a:ext cx="4575601" cy="3657600"/>
          </a:xfrm>
          <a:prstGeom prst="rect">
            <a:avLst/>
          </a:prstGeom>
          <a:solidFill>
            <a:srgbClr val="6A483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◾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514536" y="1371600"/>
            <a:ext cx="3044952" cy="29300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None/>
              <a:defRPr b="0" i="0" sz="1300" u="none" cap="none" strike="noStrike">
                <a:solidFill>
                  <a:srgbClr val="41414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BD7"/>
            </a:gs>
            <a:gs pos="100000">
              <a:srgbClr val="BFA67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◾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◾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◾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vianknowledge.net/" TargetMode="External"/><Relationship Id="rId4" Type="http://schemas.openxmlformats.org/officeDocument/2006/relationships/hyperlink" Target="http://iwmmprogram.org/protocols-data-forms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png"/><Relationship Id="rId4" Type="http://schemas.openxmlformats.org/officeDocument/2006/relationships/hyperlink" Target="mailto:robert_fenwick@fws.gov" TargetMode="External"/><Relationship Id="rId5" Type="http://schemas.openxmlformats.org/officeDocument/2006/relationships/hyperlink" Target="mailto:tim_jones@fws.gov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514350" y="476250"/>
            <a:ext cx="8153400" cy="1732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</a:pPr>
            <a:r>
              <a:rPr b="1" i="1" lang="en-U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Integrated Waterbird Management &amp; Monitoring (IWMM)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b="1" i="1" lang="en-US" sz="3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</a:t>
            </a:r>
            <a:endParaRPr b="1" i="1" sz="36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SleepingShorebirds2-716437.jp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682" y="4554778"/>
            <a:ext cx="2753662" cy="1381029"/>
          </a:xfrm>
          <a:prstGeom prst="rect">
            <a:avLst/>
          </a:prstGeom>
          <a:solidFill>
            <a:srgbClr val="ECECEC"/>
          </a:solidFill>
          <a:ln cap="sq" cmpd="sng" w="19050">
            <a:solidFill>
              <a:srgbClr val="E4C46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blue wing teal.jp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305" y="3007301"/>
            <a:ext cx="2261335" cy="1663535"/>
          </a:xfrm>
          <a:prstGeom prst="rect">
            <a:avLst/>
          </a:prstGeom>
          <a:solidFill>
            <a:srgbClr val="ECECEC"/>
          </a:solidFill>
          <a:ln cap="sq" cmpd="sng" w="19050">
            <a:solidFill>
              <a:srgbClr val="E4C46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MyLumixPictures 024.jpg"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5328" y="3899064"/>
            <a:ext cx="1876302" cy="2501736"/>
          </a:xfrm>
          <a:prstGeom prst="rect">
            <a:avLst/>
          </a:prstGeom>
          <a:noFill/>
          <a:ln cap="flat" cmpd="sng" w="19050">
            <a:solidFill>
              <a:srgbClr val="E4C46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4" name="Google Shape;94;p13"/>
          <p:cNvSpPr/>
          <p:nvPr/>
        </p:nvSpPr>
        <p:spPr>
          <a:xfrm>
            <a:off x="304800" y="2362200"/>
            <a:ext cx="8153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Documentation for IWMM Online Database – Part 2: </a:t>
            </a:r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6019800" y="6245225"/>
            <a:ext cx="2743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rPr>
              <a:t>January, 2017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95339"/>
                </a:solidFill>
                <a:latin typeface="Candara"/>
                <a:ea typeface="Candara"/>
                <a:cs typeface="Candara"/>
                <a:sym typeface="Candara"/>
              </a:rPr>
              <a:t>(Last update May, 2018)</a:t>
            </a:r>
            <a:endParaRPr b="1" i="0" sz="1800" u="none" cap="none" strike="noStrike">
              <a:solidFill>
                <a:srgbClr val="79533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105400" y="3276600"/>
            <a:ext cx="3581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IWMM Download &amp; Reporting Features</a:t>
            </a:r>
            <a:endParaRPr b="1" i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64" y="685800"/>
            <a:ext cx="4742671" cy="433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-354563" y="5024437"/>
            <a:ext cx="9498563" cy="179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Select Project from dropdown list: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“MATTAMUSKEETNWR”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change project selected here at any time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If you are Project Leader for more than one project, you can select more than one project at a time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download data for all associated project locations (units), click “All Locations”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specific units, select one or more units from unit dropdown list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575484" y="2876728"/>
            <a:ext cx="2091515" cy="780871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All Data Types – can filter by Project &amp; Location (Unit): 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629400" y="1676400"/>
            <a:ext cx="2590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Project List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Unit List</a:t>
            </a:r>
            <a:endParaRPr b="1" sz="2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 flipH="1">
            <a:off x="2677885" y="1983581"/>
            <a:ext cx="3875315" cy="1101864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4838700" y="2743199"/>
            <a:ext cx="1725386" cy="662263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6" name="Google Shape;166;p22"/>
          <p:cNvSpPr/>
          <p:nvPr/>
        </p:nvSpPr>
        <p:spPr>
          <a:xfrm>
            <a:off x="838200" y="4495800"/>
            <a:ext cx="1219200" cy="228600"/>
          </a:xfrm>
          <a:prstGeom prst="ellipse">
            <a:avLst/>
          </a:prstGeom>
          <a:noFill/>
          <a:ln cap="flat" cmpd="sng" w="2857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152400" y="5657671"/>
            <a:ext cx="8763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Choose “All Dates” to download all observations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Choose “Date  Range” and select from calendar to download observations collected over specific time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Click on the month (e.g. November 2016) to display additional months and years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34525" l="48414" r="6853" t="7738"/>
          <a:stretch/>
        </p:blipFill>
        <p:spPr>
          <a:xfrm>
            <a:off x="152400" y="990600"/>
            <a:ext cx="6405253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 b="35169" l="48662" r="17696" t="7887"/>
          <a:stretch/>
        </p:blipFill>
        <p:spPr>
          <a:xfrm>
            <a:off x="4397829" y="1295400"/>
            <a:ext cx="3077028" cy="29282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5" name="Google Shape;175;p23"/>
          <p:cNvSpPr txBox="1"/>
          <p:nvPr/>
        </p:nvSpPr>
        <p:spPr>
          <a:xfrm>
            <a:off x="152400" y="76200"/>
            <a:ext cx="8686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All Data Types – can filter by Date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5791200" y="2057400"/>
            <a:ext cx="914400" cy="228600"/>
          </a:xfrm>
          <a:prstGeom prst="ellipse">
            <a:avLst/>
          </a:prstGeom>
          <a:noFill/>
          <a:ln cap="flat" cmpd="sng" w="2857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1399" y="1586262"/>
            <a:ext cx="1501319" cy="15379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0452" y="2712953"/>
            <a:ext cx="1373548" cy="134733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9" name="Google Shape;179;p23"/>
          <p:cNvSpPr txBox="1"/>
          <p:nvPr/>
        </p:nvSpPr>
        <p:spPr>
          <a:xfrm>
            <a:off x="5177270" y="1735138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2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8769713" y="2258008"/>
            <a:ext cx="45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24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7860187" y="1174942"/>
            <a:ext cx="45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18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23181" l="49306" r="7745" t="8531"/>
          <a:stretch/>
        </p:blipFill>
        <p:spPr>
          <a:xfrm>
            <a:off x="914400" y="1106507"/>
            <a:ext cx="71628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152400" y="5581471"/>
            <a:ext cx="8763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Choose “All Protocols” for data collected under all protocols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Choose “Specific Protocols”  and select from dropdown list for data collected under specific protocol(s)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3429000" y="2438400"/>
            <a:ext cx="1524000" cy="4572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609600" y="152400"/>
            <a:ext cx="7848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Data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also filter by Protocol: 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11905" l="5578" r="50917" t="31349"/>
          <a:stretch/>
        </p:blipFill>
        <p:spPr>
          <a:xfrm>
            <a:off x="304800" y="1295400"/>
            <a:ext cx="7772400" cy="415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76199" y="76200"/>
            <a:ext cx="89153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Data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also filter by Species Observed: 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6199" y="5679442"/>
            <a:ext cx="89153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all species, select “All Species”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</a:t>
            </a:r>
            <a:r>
              <a:rPr lang="en-U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&gt;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1 specific species, select species from drop down list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2133600" y="1371600"/>
            <a:ext cx="2971800" cy="4572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76199" y="76200"/>
            <a:ext cx="89153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Data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also filter by Species Observed / Guilds 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9524" l="6135" r="50582" t="32341"/>
          <a:stretch/>
        </p:blipFill>
        <p:spPr>
          <a:xfrm>
            <a:off x="152400" y="1295400"/>
            <a:ext cx="6553200" cy="425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1524000" y="1295400"/>
            <a:ext cx="2590800" cy="4572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76199" y="5679442"/>
            <a:ext cx="89153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 specific guild, select “Specific Guilds”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Within the guild you can also filter by 1 or more species by selecting from the dropdown list for the guild selected. 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6879775" y="1905000"/>
            <a:ext cx="228599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Guild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Dropdown list for guild</a:t>
            </a:r>
            <a:endParaRPr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8" name="Google Shape;208;p26"/>
          <p:cNvCxnSpPr/>
          <p:nvPr/>
        </p:nvCxnSpPr>
        <p:spPr>
          <a:xfrm flipH="1">
            <a:off x="3429000" y="2203341"/>
            <a:ext cx="3450775" cy="6096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9" name="Google Shape;209;p26"/>
          <p:cNvCxnSpPr/>
          <p:nvPr/>
        </p:nvCxnSpPr>
        <p:spPr>
          <a:xfrm flipH="1">
            <a:off x="5562600" y="2971800"/>
            <a:ext cx="1317175" cy="2286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/>
        </p:nvSpPr>
        <p:spPr>
          <a:xfrm>
            <a:off x="152400" y="5257800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Contains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 condition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for terms specified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Includes both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legacy data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data collected under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current protocol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228600" y="7620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Download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9524" l="6639" r="78287" t="81740"/>
          <a:stretch/>
        </p:blipFill>
        <p:spPr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 rotWithShape="1">
          <a:blip r:embed="rId4">
            <a:alphaModFix/>
          </a:blip>
          <a:srcRect b="23958" l="0" r="0" t="0"/>
          <a:stretch/>
        </p:blipFill>
        <p:spPr>
          <a:xfrm>
            <a:off x="76200" y="762000"/>
            <a:ext cx="89916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/>
        </p:nvSpPr>
        <p:spPr>
          <a:xfrm>
            <a:off x="228600" y="4491335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via current site conditions protocol: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columns AH – BO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228600" y="76200"/>
            <a:ext cx="7086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Download: Unit Conditions data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9524" l="6639" r="78287" t="81740"/>
          <a:stretch/>
        </p:blipFill>
        <p:spPr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4">
            <a:alphaModFix/>
          </a:blip>
          <a:srcRect b="51418" l="0" r="23475" t="23829"/>
          <a:stretch/>
        </p:blipFill>
        <p:spPr>
          <a:xfrm>
            <a:off x="152400" y="2423886"/>
            <a:ext cx="8518596" cy="16909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237672" y="1976735"/>
            <a:ext cx="79157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via historical site conditions protocol: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columns S – AG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5">
            <a:alphaModFix/>
          </a:blip>
          <a:srcRect b="53166" l="0" r="0" t="25198"/>
          <a:stretch/>
        </p:blipFill>
        <p:spPr>
          <a:xfrm>
            <a:off x="76200" y="4923971"/>
            <a:ext cx="8991600" cy="162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0" y="921603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Because unit conditions protocol were revised in 2015, data collected under historical and current protocols are displayed separately </a:t>
            </a:r>
            <a:endParaRPr i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/>
        </p:nvSpPr>
        <p:spPr>
          <a:xfrm>
            <a:off x="152400" y="0"/>
            <a:ext cx="6705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Vegetation Survey Download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1" y="5288340"/>
            <a:ext cx="9067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Contains vegetation survey data for terms specified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Downloads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 not include legacy data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due to significant changes in habitat protocol.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access to legacy vegetation data contact IWMM Staff</a:t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b="8333" l="0" r="2837" t="0"/>
          <a:stretch/>
        </p:blipFill>
        <p:spPr>
          <a:xfrm>
            <a:off x="76200" y="533400"/>
            <a:ext cx="8991600" cy="47693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 b="9524" l="6639" r="78287" t="81740"/>
          <a:stretch/>
        </p:blipFill>
        <p:spPr>
          <a:xfrm>
            <a:off x="7162799" y="0"/>
            <a:ext cx="1600201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/>
        </p:nvSpPr>
        <p:spPr>
          <a:xfrm>
            <a:off x="152400" y="15240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Management Actions Download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420914" y="5505271"/>
            <a:ext cx="83420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Contains management actions data for terms specified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Contains description of management actions employed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Tracks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percent of unit affected over treated time period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b="8333" l="0" r="0" t="0"/>
          <a:stretch/>
        </p:blipFill>
        <p:spPr>
          <a:xfrm>
            <a:off x="48707" y="685800"/>
            <a:ext cx="9019093" cy="480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4">
            <a:alphaModFix/>
          </a:blip>
          <a:srcRect b="9524" l="6639" r="78287" t="81740"/>
          <a:stretch/>
        </p:blipFill>
        <p:spPr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722313" y="2685391"/>
            <a:ext cx="7772400" cy="311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6000"/>
              <a:buFont typeface="Candara"/>
              <a:buNone/>
            </a:pPr>
            <a:r>
              <a:rPr b="1" i="0" lang="en-US" sz="60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Reports</a:t>
            </a:r>
            <a:endParaRPr b="1" i="0" sz="60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066800" y="685800"/>
            <a:ext cx="3124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ndar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Topics</a:t>
            </a:r>
            <a:endParaRPr b="1" i="0" sz="4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04800" y="2445127"/>
            <a:ext cx="8610600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ts val="2240"/>
              <a:buFont typeface="Noto Sans Symbols"/>
              <a:buChar char="●"/>
            </a:pPr>
            <a:r>
              <a:rPr lang="en-US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Review of IWMM Database and Definitions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ts val="2240"/>
              <a:buFont typeface="Noto Sans Symbols"/>
              <a:buChar char="●"/>
            </a:pPr>
            <a:r>
              <a:rPr lang="en-US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Downloads</a:t>
            </a:r>
            <a:endParaRPr sz="2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Projects can download their available project data at any time</a:t>
            </a:r>
            <a:endParaRPr/>
          </a:p>
          <a:p>
            <a:pPr indent="-228600" lvl="2" marL="10149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Some legacy data not available for downloads</a:t>
            </a:r>
            <a:endParaRPr/>
          </a:p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Data cleared to level 5 publicly available for download </a:t>
            </a:r>
            <a:endParaRPr b="0" i="0" sz="22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1" marL="329184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D2E27"/>
              </a:buClr>
              <a:buSzPts val="2240"/>
              <a:buFont typeface="Noto Sans Symbols"/>
              <a:buChar char="●"/>
            </a:pPr>
            <a:r>
              <a:rPr lang="en-US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Reporting</a:t>
            </a:r>
            <a:endParaRPr sz="2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Basic reporting on all data types with the exception of some legacy data</a:t>
            </a:r>
            <a:endParaRPr b="0" i="0" sz="22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 export/download for incorporation  into reports</a:t>
            </a:r>
            <a:endParaRPr/>
          </a:p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rgbClr val="795339"/>
              </a:buClr>
              <a:buSzPts val="2200"/>
              <a:buFont typeface="Noto Sans Symbols"/>
              <a:buChar char="◾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Data cleared to level 2 and higher summarized in reports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21038" l="12668" r="3035" t="13507"/>
          <a:stretch/>
        </p:blipFill>
        <p:spPr>
          <a:xfrm>
            <a:off x="5486400" y="152400"/>
            <a:ext cx="3429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2"/>
          <p:cNvPicPr preferRelativeResize="0"/>
          <p:nvPr/>
        </p:nvPicPr>
        <p:blipFill rotWithShape="1">
          <a:blip r:embed="rId3">
            <a:alphaModFix/>
          </a:blip>
          <a:srcRect b="9126" l="4239" r="7300" t="8929"/>
          <a:stretch/>
        </p:blipFill>
        <p:spPr>
          <a:xfrm>
            <a:off x="152400" y="413657"/>
            <a:ext cx="8915400" cy="4643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2"/>
          <p:cNvCxnSpPr/>
          <p:nvPr/>
        </p:nvCxnSpPr>
        <p:spPr>
          <a:xfrm flipH="1" rot="10800000">
            <a:off x="6248400" y="827315"/>
            <a:ext cx="914400" cy="6096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9" name="Google Shape;259;p32"/>
          <p:cNvSpPr/>
          <p:nvPr/>
        </p:nvSpPr>
        <p:spPr>
          <a:xfrm>
            <a:off x="7162800" y="381000"/>
            <a:ext cx="685800" cy="4572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533400" y="5181600"/>
            <a:ext cx="8001000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Project Dashboard, click  “Reports”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Note: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cleared to appropriate status are available for inclusion in reports the day after they are entered, after 12 noon Pacific Time</a:t>
            </a:r>
            <a:endParaRPr b="0" i="1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/>
        </p:nvSpPr>
        <p:spPr>
          <a:xfrm>
            <a:off x="-457200" y="4104144"/>
            <a:ext cx="9448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Summary of visits, # of total birds,  # taxa, # of individuals by species, etc.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Unit Conditions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Min, max, median, mean, s.d. of 5 parameters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Use Days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Estimates total number of birds to use a unit over a specified time period (2 methods of estimation)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Vegetation Survey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Plant taxa identified, Seed Production Index, percent cover, etc.</a:t>
            </a:r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b="23570" l="4685" r="8080" t="8135"/>
          <a:stretch/>
        </p:blipFill>
        <p:spPr>
          <a:xfrm>
            <a:off x="304800" y="609600"/>
            <a:ext cx="8458200" cy="328689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/>
          <p:nvPr/>
        </p:nvSpPr>
        <p:spPr>
          <a:xfrm>
            <a:off x="457200" y="1752600"/>
            <a:ext cx="3581400" cy="7620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152400" y="43934"/>
            <a:ext cx="5105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Reports Types </a:t>
            </a:r>
            <a:r>
              <a:rPr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include: 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/>
        </p:nvSpPr>
        <p:spPr>
          <a:xfrm>
            <a:off x="0" y="5798403"/>
            <a:ext cx="9372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 detailed description of each report type, output and values generated, select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Report Type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&amp; click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Report Output Description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152400" y="22860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Understanding &amp; Interpreting Reports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 b="17459" l="5640" r="0" t="0"/>
          <a:stretch/>
        </p:blipFill>
        <p:spPr>
          <a:xfrm>
            <a:off x="152400" y="751820"/>
            <a:ext cx="8839200" cy="4913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/>
          <p:nvPr/>
        </p:nvSpPr>
        <p:spPr>
          <a:xfrm>
            <a:off x="4038600" y="2073729"/>
            <a:ext cx="1447801" cy="440871"/>
          </a:xfrm>
          <a:prstGeom prst="ellipse">
            <a:avLst/>
          </a:prstGeom>
          <a:noFill/>
          <a:ln cap="rnd" cmpd="sng" w="12700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77" name="Google Shape;277;p34"/>
          <p:cNvCxnSpPr/>
          <p:nvPr/>
        </p:nvCxnSpPr>
        <p:spPr>
          <a:xfrm flipH="1">
            <a:off x="5609771" y="1352550"/>
            <a:ext cx="791029" cy="721179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Survey Report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4572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Generating a Bird Survey Report: Specify Criteria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761" y="609600"/>
            <a:ext cx="7095439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/>
        </p:nvSpPr>
        <p:spPr>
          <a:xfrm>
            <a:off x="609600" y="6019800"/>
            <a:ext cx="7924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 in Downloads, reports can be generated by filtering Location, Protocol, Species,  and Dates.</a:t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1066800" y="1524000"/>
            <a:ext cx="9144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5029200" y="1524000"/>
            <a:ext cx="9144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4953000" y="3962400"/>
            <a:ext cx="9144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1066800" y="3962400"/>
            <a:ext cx="9144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Survey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Specify Grouping Options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685800" y="4419600"/>
            <a:ext cx="7848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Specify how results are grouped based on selection of units or projects with date or year.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Pivot Table: Select to simplify table to include only the total of counts for each taxon.</a:t>
            </a:r>
            <a:endParaRPr/>
          </a:p>
        </p:txBody>
      </p:sp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b="23641" l="6248" r="62518" t="51985"/>
          <a:stretch/>
        </p:blipFill>
        <p:spPr>
          <a:xfrm>
            <a:off x="1396980" y="1447800"/>
            <a:ext cx="642623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Survey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Data and Format Availability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04800" y="1981200"/>
            <a:ext cx="7239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Incorporates: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Legacy data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collected under current protocol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Formats: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Interactive viewing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Downloads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CSV file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PDF file 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/>
          </a:blip>
          <a:srcRect b="41667" l="6135" r="64191" t="27083"/>
          <a:stretch/>
        </p:blipFill>
        <p:spPr>
          <a:xfrm>
            <a:off x="4114800" y="3581400"/>
            <a:ext cx="386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/>
          <p:cNvPicPr preferRelativeResize="0"/>
          <p:nvPr/>
        </p:nvPicPr>
        <p:blipFill rotWithShape="1">
          <a:blip r:embed="rId3">
            <a:alphaModFix/>
          </a:blip>
          <a:srcRect b="6249" l="5466" r="6742" t="14882"/>
          <a:stretch/>
        </p:blipFill>
        <p:spPr>
          <a:xfrm>
            <a:off x="228600" y="838200"/>
            <a:ext cx="8750253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9"/>
          <p:cNvSpPr txBox="1"/>
          <p:nvPr>
            <p:ph type="title"/>
          </p:nvPr>
        </p:nvSpPr>
        <p:spPr>
          <a:xfrm>
            <a:off x="1181100" y="0"/>
            <a:ext cx="6631794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228600" y="5486400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Summary of visits info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number of visits, total number of birds counted, total number of taxa observed, and a diversity index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type="title"/>
          </p:nvPr>
        </p:nvSpPr>
        <p:spPr>
          <a:xfrm>
            <a:off x="1181100" y="0"/>
            <a:ext cx="6631794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21" name="Google Shape;321;p40"/>
          <p:cNvPicPr preferRelativeResize="0"/>
          <p:nvPr/>
        </p:nvPicPr>
        <p:blipFill rotWithShape="1">
          <a:blip r:embed="rId3">
            <a:alphaModFix/>
          </a:blip>
          <a:srcRect b="6249" l="5913" r="6630" t="21826"/>
          <a:stretch/>
        </p:blipFill>
        <p:spPr>
          <a:xfrm>
            <a:off x="433030" y="685800"/>
            <a:ext cx="8177570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0"/>
          <p:cNvSpPr txBox="1"/>
          <p:nvPr/>
        </p:nvSpPr>
        <p:spPr>
          <a:xfrm>
            <a:off x="457200" y="5715000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Summary of bird observations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 total for each species counted, relative frequency, average  and max counts,  birds counted per hour and per hectare.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457200" y="-76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79829" y="5562600"/>
            <a:ext cx="85856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Pivot table for bird observations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Simplified report table with the total of counts for each taxon. Each column is for each unit by each survey date/year. Example report filtered by guild.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3">
            <a:alphaModFix/>
          </a:blip>
          <a:srcRect b="8353" l="6247" r="8861" t="25923"/>
          <a:stretch/>
        </p:blipFill>
        <p:spPr>
          <a:xfrm>
            <a:off x="79829" y="754743"/>
            <a:ext cx="8987971" cy="4807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i="0" lang="en-US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Review of IWMM Database</a:t>
            </a:r>
            <a:endParaRPr b="1" i="0" sz="4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Online database, built by Point Blue Conservation Science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node of 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Avian Knowledge Network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Projects and users must register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sharing governed by levels selected by Project Leaders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entry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survey data – counts and site conditions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Vegetation data – annual rapid assessment data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Management Actions – plans &amp; reporting on habitat management actions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Reporting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Basic reporting on all data types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export/download for incorporation  into reports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Downloads</a:t>
            </a:r>
            <a:endParaRPr/>
          </a:p>
          <a:p>
            <a:pPr indent="-228600" lvl="1" marL="557784" marR="0" rtl="0" algn="l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Projects can download and export their data at any time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Unit Condition Report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Generating a Unit Conditions Report: Specify Criteria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41" name="Google Shape;341;p43"/>
          <p:cNvPicPr preferRelativeResize="0"/>
          <p:nvPr/>
        </p:nvPicPr>
        <p:blipFill rotWithShape="1">
          <a:blip r:embed="rId3">
            <a:alphaModFix/>
          </a:blip>
          <a:srcRect b="3632" l="17857" r="28810" t="5644"/>
          <a:stretch/>
        </p:blipFill>
        <p:spPr>
          <a:xfrm>
            <a:off x="1617255" y="685800"/>
            <a:ext cx="5850345" cy="55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/>
        </p:nvSpPr>
        <p:spPr>
          <a:xfrm>
            <a:off x="2180847" y="6324600"/>
            <a:ext cx="47231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filter by Location and Date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3" name="Google Shape;343;p43"/>
          <p:cNvSpPr/>
          <p:nvPr/>
        </p:nvSpPr>
        <p:spPr>
          <a:xfrm>
            <a:off x="1752600" y="2362200"/>
            <a:ext cx="8382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1828800" y="4648200"/>
            <a:ext cx="8382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Unit Conditions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Data and Format Availability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0" name="Google Shape;350;p44"/>
          <p:cNvSpPr txBox="1"/>
          <p:nvPr/>
        </p:nvSpPr>
        <p:spPr>
          <a:xfrm>
            <a:off x="381000" y="1981200"/>
            <a:ext cx="7239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Incorporates: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collected under current protocol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Formats: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Interactive viewing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Downloads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CSV file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PDF file 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51" name="Google Shape;351;p44"/>
          <p:cNvPicPr preferRelativeResize="0"/>
          <p:nvPr/>
        </p:nvPicPr>
        <p:blipFill rotWithShape="1">
          <a:blip r:embed="rId3">
            <a:alphaModFix/>
          </a:blip>
          <a:srcRect b="34522" l="6024" r="34072" t="35516"/>
          <a:stretch/>
        </p:blipFill>
        <p:spPr>
          <a:xfrm>
            <a:off x="3352800" y="4114800"/>
            <a:ext cx="5486400" cy="219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1676400" y="0"/>
            <a:ext cx="5767557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520"/>
              <a:buFont typeface="Candara"/>
              <a:buNone/>
            </a:pPr>
            <a:r>
              <a:rPr b="1" i="0" lang="en-US" sz="252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Unit Conditions Report: Tables</a:t>
            </a:r>
            <a:endParaRPr b="1" i="0" sz="252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58" name="Google Shape;358;p45"/>
          <p:cNvPicPr preferRelativeResize="0"/>
          <p:nvPr/>
        </p:nvPicPr>
        <p:blipFill rotWithShape="1">
          <a:blip r:embed="rId3">
            <a:alphaModFix/>
          </a:blip>
          <a:srcRect b="7692" l="18651" r="19046" t="5645"/>
          <a:stretch/>
        </p:blipFill>
        <p:spPr>
          <a:xfrm>
            <a:off x="1219200" y="533400"/>
            <a:ext cx="6529557" cy="510902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 txBox="1"/>
          <p:nvPr/>
        </p:nvSpPr>
        <p:spPr>
          <a:xfrm>
            <a:off x="304800" y="5638798"/>
            <a:ext cx="86867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Summary Statistics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Always generated for each unit separately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Separate table for each of 5 possible parameters:  salinity, water level, water depth, land cover, vegetation height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/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Use Days Report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/>
          <p:nvPr>
            <p:ph type="title"/>
          </p:nvPr>
        </p:nvSpPr>
        <p:spPr>
          <a:xfrm>
            <a:off x="493908" y="-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Generating a Bird Use Days Report: Specify criteria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H:\MONITORING\IWMM\Monitoring Protocol\2015 protocol rollout\in-person\ppt images\database 2016\budselect.JPG" id="370" name="Google Shape;370;p47"/>
          <p:cNvPicPr preferRelativeResize="0"/>
          <p:nvPr/>
        </p:nvPicPr>
        <p:blipFill rotWithShape="1">
          <a:blip r:embed="rId3">
            <a:alphaModFix/>
          </a:blip>
          <a:srcRect b="9702" l="0" r="0" t="0"/>
          <a:stretch/>
        </p:blipFill>
        <p:spPr>
          <a:xfrm>
            <a:off x="1190624" y="533400"/>
            <a:ext cx="6200775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7"/>
          <p:cNvSpPr txBox="1"/>
          <p:nvPr/>
        </p:nvSpPr>
        <p:spPr>
          <a:xfrm>
            <a:off x="228600" y="5257800"/>
            <a:ext cx="8915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filter by Location, Protocol and Species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Requires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date range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period for which report is requested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user-defined period is based on start month/day and end month/day and applied to each year in the date range specified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2" name="Google Shape;372;p47"/>
          <p:cNvSpPr/>
          <p:nvPr/>
        </p:nvSpPr>
        <p:spPr>
          <a:xfrm>
            <a:off x="4800600" y="2895600"/>
            <a:ext cx="2438400" cy="19812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3" name="Google Shape;373;p47"/>
          <p:cNvSpPr/>
          <p:nvPr/>
        </p:nvSpPr>
        <p:spPr>
          <a:xfrm>
            <a:off x="1295400" y="1219200"/>
            <a:ext cx="9906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1295400" y="2895600"/>
            <a:ext cx="9906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4724400" y="1524000"/>
            <a:ext cx="9906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Use Days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Specify Grouping Options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2" name="Google Shape;382;p48"/>
          <p:cNvSpPr txBox="1"/>
          <p:nvPr/>
        </p:nvSpPr>
        <p:spPr>
          <a:xfrm>
            <a:off x="762000" y="3429000"/>
            <a:ext cx="7696200" cy="364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Specify how results are grouped based on selection of units or projects, and also guilds.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use days reports grouped by Project includes use-days summed across all units and then adjusted by the sum of all unit acres. 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 use days reports grouped by Guilds will provide use-days summed across all species in selected guild at either level selected (unit or project). </a:t>
            </a:r>
            <a:endParaRPr/>
          </a:p>
          <a:p>
            <a:pPr indent="-133350" lvl="1" marL="7429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83" name="Google Shape;383;p48"/>
          <p:cNvPicPr preferRelativeResize="0"/>
          <p:nvPr/>
        </p:nvPicPr>
        <p:blipFill rotWithShape="1">
          <a:blip r:embed="rId3">
            <a:alphaModFix/>
          </a:blip>
          <a:srcRect b="29956" l="10263" r="59701" t="54265"/>
          <a:stretch/>
        </p:blipFill>
        <p:spPr>
          <a:xfrm>
            <a:off x="1179286" y="1828800"/>
            <a:ext cx="5354059" cy="158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Bird Use Days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Data and Format Availability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9" name="Google Shape;389;p49"/>
          <p:cNvSpPr txBox="1"/>
          <p:nvPr/>
        </p:nvSpPr>
        <p:spPr>
          <a:xfrm>
            <a:off x="152400" y="1981200"/>
            <a:ext cx="7239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Incorporates: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Legacy data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collected under current protocol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Formats: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Interactive viewing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CSV file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PDF file 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90" name="Google Shape;390;p49"/>
          <p:cNvPicPr preferRelativeResize="0"/>
          <p:nvPr/>
        </p:nvPicPr>
        <p:blipFill rotWithShape="1">
          <a:blip r:embed="rId3">
            <a:alphaModFix/>
          </a:blip>
          <a:srcRect b="13963" l="6358" r="25260" t="54564"/>
          <a:stretch/>
        </p:blipFill>
        <p:spPr>
          <a:xfrm>
            <a:off x="2590800" y="4419600"/>
            <a:ext cx="6259287" cy="1619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title"/>
          </p:nvPr>
        </p:nvSpPr>
        <p:spPr>
          <a:xfrm>
            <a:off x="457200" y="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6" name="Google Shape;396;p50"/>
          <p:cNvSpPr txBox="1"/>
          <p:nvPr/>
        </p:nvSpPr>
        <p:spPr>
          <a:xfrm>
            <a:off x="0" y="5105400"/>
            <a:ext cx="6096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Bird-Use Days estimates per species &amp; unit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adjusted for area (per hectare)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unadjusted for area (total  use-days for unit)</a:t>
            </a:r>
            <a:endParaRPr/>
          </a:p>
        </p:txBody>
      </p:sp>
      <p:pic>
        <p:nvPicPr>
          <p:cNvPr id="397" name="Google Shape;397;p50"/>
          <p:cNvPicPr preferRelativeResize="0"/>
          <p:nvPr/>
        </p:nvPicPr>
        <p:blipFill rotWithShape="1">
          <a:blip r:embed="rId3">
            <a:alphaModFix/>
          </a:blip>
          <a:srcRect b="33730" l="6248" r="8192" t="26368"/>
          <a:stretch/>
        </p:blipFill>
        <p:spPr>
          <a:xfrm>
            <a:off x="228600" y="533400"/>
            <a:ext cx="8287657" cy="21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0"/>
          <p:cNvPicPr preferRelativeResize="0"/>
          <p:nvPr/>
        </p:nvPicPr>
        <p:blipFill rotWithShape="1">
          <a:blip r:embed="rId4">
            <a:alphaModFix/>
          </a:blip>
          <a:srcRect b="42088" l="6829" r="8055" t="15824"/>
          <a:stretch/>
        </p:blipFill>
        <p:spPr>
          <a:xfrm>
            <a:off x="228600" y="2743201"/>
            <a:ext cx="828765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0"/>
          <p:cNvPicPr preferRelativeResize="0"/>
          <p:nvPr/>
        </p:nvPicPr>
        <p:blipFill rotWithShape="1">
          <a:blip r:embed="rId5">
            <a:alphaModFix/>
          </a:blip>
          <a:srcRect b="29956" l="10263" r="61245" t="54265"/>
          <a:stretch/>
        </p:blipFill>
        <p:spPr>
          <a:xfrm>
            <a:off x="6019800" y="5505356"/>
            <a:ext cx="3048000" cy="112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/>
          <p:cNvPicPr preferRelativeResize="0"/>
          <p:nvPr/>
        </p:nvPicPr>
        <p:blipFill rotWithShape="1">
          <a:blip r:embed="rId3">
            <a:alphaModFix/>
          </a:blip>
          <a:srcRect b="28373" l="8923" r="12543" t="27182"/>
          <a:stretch/>
        </p:blipFill>
        <p:spPr>
          <a:xfrm>
            <a:off x="152400" y="1143000"/>
            <a:ext cx="8890000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>
            <p:ph type="title"/>
          </p:nvPr>
        </p:nvSpPr>
        <p:spPr>
          <a:xfrm>
            <a:off x="457200" y="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1143000" y="4800600"/>
            <a:ext cx="6934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Bird-Use Days estimates grouped by Project and Guild 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07" name="Google Shape;407;p51"/>
          <p:cNvPicPr preferRelativeResize="0"/>
          <p:nvPr/>
        </p:nvPicPr>
        <p:blipFill rotWithShape="1">
          <a:blip r:embed="rId4">
            <a:alphaModFix/>
          </a:blip>
          <a:srcRect b="53571" l="10151" r="61067" t="28770"/>
          <a:stretch/>
        </p:blipFill>
        <p:spPr>
          <a:xfrm>
            <a:off x="2971800" y="5334000"/>
            <a:ext cx="3744686" cy="129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320"/>
              <a:buFont typeface="Candara"/>
              <a:buNone/>
            </a:pPr>
            <a:r>
              <a:rPr b="1" i="0" lang="en-US" sz="432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A note on login and user interface issues</a:t>
            </a:r>
            <a:endParaRPr b="1" i="0" sz="432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52400" y="1600200"/>
            <a:ext cx="8839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1" marL="557784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Users have  reported the following issues:</a:t>
            </a:r>
            <a:endParaRPr/>
          </a:p>
          <a:p>
            <a:pPr indent="-228600" lvl="2" marL="81381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the dashboard, after navigating to a Project and selecting features such as Data Entry / Bird Survey, or Projects / Manage Units, etc., you are prompted to login again. </a:t>
            </a:r>
            <a:endParaRPr/>
          </a:p>
          <a:p>
            <a:pPr indent="-228600" lvl="2" marL="81381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After navigating to the page you want to go to, you are not able to see recent updates or fixes, or complete certain tasks.</a:t>
            </a:r>
            <a:endParaRPr/>
          </a:p>
          <a:p>
            <a:pPr indent="-228600" lvl="1" marL="557784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These login issues may be a result of the FWS Chrome browser having a strong persistent cache and accessing an un-secure website pathway. </a:t>
            </a:r>
            <a:endParaRPr/>
          </a:p>
          <a:p>
            <a:pPr indent="-228600" lvl="1" marL="557784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◾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First, make sure the URL you use begins with https. Then, please try clearing your cache if you experience login or user interface issues before submitting a help ticket.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Migration Curve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3" name="Google Shape;413;p52"/>
          <p:cNvSpPr txBox="1"/>
          <p:nvPr/>
        </p:nvSpPr>
        <p:spPr>
          <a:xfrm>
            <a:off x="228601" y="3657600"/>
            <a:ext cx="8771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be generated for each taxon selected, for a maximum of 5.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 report for more than 5 species, the first 5 in taxonomic order with data to plot will be plotted. </a:t>
            </a:r>
            <a:endParaRPr/>
          </a:p>
        </p:txBody>
      </p:sp>
      <p:pic>
        <p:nvPicPr>
          <p:cNvPr id="414" name="Google Shape;414;p52"/>
          <p:cNvPicPr preferRelativeResize="0"/>
          <p:nvPr/>
        </p:nvPicPr>
        <p:blipFill rotWithShape="1">
          <a:blip r:embed="rId3">
            <a:alphaModFix/>
          </a:blip>
          <a:srcRect b="19048" l="8700" r="9195" t="25992"/>
          <a:stretch/>
        </p:blipFill>
        <p:spPr>
          <a:xfrm>
            <a:off x="228601" y="762000"/>
            <a:ext cx="8771967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2"/>
          <p:cNvSpPr txBox="1"/>
          <p:nvPr/>
        </p:nvSpPr>
        <p:spPr>
          <a:xfrm>
            <a:off x="990600" y="4857929"/>
            <a:ext cx="380999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plot more than 5 species, select in groups of </a:t>
            </a:r>
            <a:r>
              <a:rPr lang="en-U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&lt;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5, and generate plots one at a time.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4">
            <a:alphaModFix/>
          </a:blip>
          <a:srcRect b="18757" l="6582" r="8080" t="32930"/>
          <a:stretch/>
        </p:blipFill>
        <p:spPr>
          <a:xfrm>
            <a:off x="5688562" y="4455886"/>
            <a:ext cx="3312006" cy="22487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417" name="Google Shape;417;p52"/>
          <p:cNvCxnSpPr/>
          <p:nvPr/>
        </p:nvCxnSpPr>
        <p:spPr>
          <a:xfrm>
            <a:off x="4724400" y="5580237"/>
            <a:ext cx="887963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Migration Curve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23" name="Google Shape;423;p53"/>
          <p:cNvPicPr preferRelativeResize="0"/>
          <p:nvPr/>
        </p:nvPicPr>
        <p:blipFill rotWithShape="1">
          <a:blip r:embed="rId3">
            <a:alphaModFix/>
          </a:blip>
          <a:srcRect b="19048" l="8700" r="9195" t="25992"/>
          <a:stretch/>
        </p:blipFill>
        <p:spPr>
          <a:xfrm>
            <a:off x="228601" y="533400"/>
            <a:ext cx="7848599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3"/>
          <p:cNvPicPr preferRelativeResize="0"/>
          <p:nvPr/>
        </p:nvPicPr>
        <p:blipFill rotWithShape="1">
          <a:blip r:embed="rId4">
            <a:alphaModFix/>
          </a:blip>
          <a:srcRect b="13095" l="8812" r="8304" t="30953"/>
          <a:stretch/>
        </p:blipFill>
        <p:spPr>
          <a:xfrm>
            <a:off x="228600" y="3200400"/>
            <a:ext cx="7848600" cy="259787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3"/>
          <p:cNvSpPr txBox="1"/>
          <p:nvPr/>
        </p:nvSpPr>
        <p:spPr>
          <a:xfrm>
            <a:off x="228601" y="5715000"/>
            <a:ext cx="8534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Two migration curves generated: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Adjusted for area (birds per hectare)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Unadjusted for area (total  birds per unit)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4"/>
          <p:cNvPicPr preferRelativeResize="0"/>
          <p:nvPr/>
        </p:nvPicPr>
        <p:blipFill rotWithShape="1">
          <a:blip r:embed="rId3">
            <a:alphaModFix/>
          </a:blip>
          <a:srcRect b="25794" l="11601" r="11426" t="17791"/>
          <a:stretch/>
        </p:blipFill>
        <p:spPr>
          <a:xfrm>
            <a:off x="381001" y="685800"/>
            <a:ext cx="70385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4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Migration Curve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32" name="Google Shape;432;p54"/>
          <p:cNvPicPr preferRelativeResize="0"/>
          <p:nvPr/>
        </p:nvPicPr>
        <p:blipFill rotWithShape="1">
          <a:blip r:embed="rId4">
            <a:alphaModFix/>
          </a:blip>
          <a:srcRect b="27182" l="12048" r="11984" t="24718"/>
          <a:stretch/>
        </p:blipFill>
        <p:spPr>
          <a:xfrm>
            <a:off x="381000" y="3352800"/>
            <a:ext cx="7038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4"/>
          <p:cNvSpPr txBox="1"/>
          <p:nvPr/>
        </p:nvSpPr>
        <p:spPr>
          <a:xfrm>
            <a:off x="685800" y="59436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Click on species in legend to remove or add back into graph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6067900" y="4176486"/>
            <a:ext cx="1247300" cy="3810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5"/>
          <p:cNvPicPr preferRelativeResize="0"/>
          <p:nvPr/>
        </p:nvPicPr>
        <p:blipFill rotWithShape="1">
          <a:blip r:embed="rId3">
            <a:alphaModFix/>
          </a:blip>
          <a:srcRect b="12102" l="6358" r="8973" t="25595"/>
          <a:stretch/>
        </p:blipFill>
        <p:spPr>
          <a:xfrm>
            <a:off x="228600" y="1143000"/>
            <a:ext cx="8686800" cy="35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5"/>
          <p:cNvSpPr txBox="1"/>
          <p:nvPr/>
        </p:nvSpPr>
        <p:spPr>
          <a:xfrm>
            <a:off x="990600" y="5029200"/>
            <a:ext cx="739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Click on “Show graph as a static image” to produce graph with formatting for inclusion in reports.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Static image can be saved as PNG by right clicking on image and selecting “save image as”.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1" name="Google Shape;441;p55"/>
          <p:cNvSpPr/>
          <p:nvPr/>
        </p:nvSpPr>
        <p:spPr>
          <a:xfrm>
            <a:off x="228600" y="1143000"/>
            <a:ext cx="1524000" cy="380999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2" name="Google Shape;442;p55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Bird-Use-Days Report: Migration Curve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"/>
          <p:cNvSpPr txBox="1"/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Vegetation Survey Report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MONITORING\IWMM\Monitoring Protocol\2015 protocol rollout\in-person\ppt images\database 2016\vegreport select.JPG" id="452" name="Google Shape;45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022" y="609599"/>
            <a:ext cx="6784977" cy="575422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7"/>
          <p:cNvSpPr txBox="1"/>
          <p:nvPr/>
        </p:nvSpPr>
        <p:spPr>
          <a:xfrm>
            <a:off x="493908" y="76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590"/>
              <a:buFont typeface="Candara"/>
              <a:buNone/>
            </a:pPr>
            <a:r>
              <a:rPr b="1" lang="en-US" sz="259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Generating a Vegetation Survey Report: Specify criteria</a:t>
            </a:r>
            <a:endParaRPr b="1" sz="259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4" name="Google Shape;454;p57"/>
          <p:cNvSpPr txBox="1"/>
          <p:nvPr/>
        </p:nvSpPr>
        <p:spPr>
          <a:xfrm>
            <a:off x="2180847" y="6324600"/>
            <a:ext cx="47231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Can filter by Location and Date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5" name="Google Shape;455;p57"/>
          <p:cNvSpPr/>
          <p:nvPr/>
        </p:nvSpPr>
        <p:spPr>
          <a:xfrm>
            <a:off x="911222" y="2209800"/>
            <a:ext cx="993778" cy="3048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6" name="Google Shape;456;p57"/>
          <p:cNvSpPr/>
          <p:nvPr/>
        </p:nvSpPr>
        <p:spPr>
          <a:xfrm>
            <a:off x="914400" y="4648200"/>
            <a:ext cx="993778" cy="3048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8"/>
          <p:cNvSpPr txBox="1"/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Unit Conditions Report: </a:t>
            </a:r>
            <a:b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Data and Format Availability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2" name="Google Shape;462;p58"/>
          <p:cNvSpPr txBox="1"/>
          <p:nvPr/>
        </p:nvSpPr>
        <p:spPr>
          <a:xfrm>
            <a:off x="381000" y="1981200"/>
            <a:ext cx="7239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Incorporates: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collected under current protocol only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Legacy data not available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Formats: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Interactive viewing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Downloads 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CSV file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PDF file </a:t>
            </a:r>
            <a:endParaRPr/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63" name="Google Shape;463;p58"/>
          <p:cNvPicPr preferRelativeResize="0"/>
          <p:nvPr/>
        </p:nvPicPr>
        <p:blipFill rotWithShape="1">
          <a:blip r:embed="rId3">
            <a:alphaModFix/>
          </a:blip>
          <a:srcRect b="10316" l="6246" r="42972" t="55953"/>
          <a:stretch/>
        </p:blipFill>
        <p:spPr>
          <a:xfrm>
            <a:off x="3127088" y="4495800"/>
            <a:ext cx="5407312" cy="201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9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Vegetation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69" name="Google Shape;469;p59"/>
          <p:cNvPicPr preferRelativeResize="0"/>
          <p:nvPr/>
        </p:nvPicPr>
        <p:blipFill rotWithShape="1">
          <a:blip r:embed="rId3">
            <a:alphaModFix/>
          </a:blip>
          <a:srcRect b="6250" l="6470" r="7411" t="15080"/>
          <a:stretch/>
        </p:blipFill>
        <p:spPr>
          <a:xfrm>
            <a:off x="152400" y="533400"/>
            <a:ext cx="8763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9"/>
          <p:cNvSpPr txBox="1"/>
          <p:nvPr/>
        </p:nvSpPr>
        <p:spPr>
          <a:xfrm>
            <a:off x="157876" y="4953000"/>
            <a:ext cx="883372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Annual Vegetation Summary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reports total plant taxa identified, diversity index, and percent cover of all taxa identified as annual and perennial plants. 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total, annual, and perennial plant cover can exceed 100%, as the cover of individual plants can overlap extensively.</a:t>
            </a: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152400" y="1295400"/>
            <a:ext cx="1905000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0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Vegetation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77" name="Google Shape;477;p60"/>
          <p:cNvPicPr preferRelativeResize="0"/>
          <p:nvPr/>
        </p:nvPicPr>
        <p:blipFill rotWithShape="1">
          <a:blip r:embed="rId3">
            <a:alphaModFix/>
          </a:blip>
          <a:srcRect b="6249" l="6247" r="7633" t="30555"/>
          <a:stretch/>
        </p:blipFill>
        <p:spPr>
          <a:xfrm>
            <a:off x="152400" y="838200"/>
            <a:ext cx="89154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0"/>
          <p:cNvSpPr txBox="1"/>
          <p:nvPr/>
        </p:nvSpPr>
        <p:spPr>
          <a:xfrm>
            <a:off x="76200" y="4876800"/>
            <a:ext cx="8915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Annual Vegetation Report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 For each unit and year, includes for each plant species observed:  survey unit area, proportion of vegetated portion of the unit covered by the species (Plant Pct), percent of unit that is emergent vegetation , relative percent cover, and dominance status.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9" name="Google Shape;479;p60"/>
          <p:cNvSpPr/>
          <p:nvPr/>
        </p:nvSpPr>
        <p:spPr>
          <a:xfrm>
            <a:off x="152400" y="838200"/>
            <a:ext cx="1828800" cy="3048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61"/>
          <p:cNvPicPr preferRelativeResize="0"/>
          <p:nvPr/>
        </p:nvPicPr>
        <p:blipFill rotWithShape="1">
          <a:blip r:embed="rId3">
            <a:alphaModFix/>
          </a:blip>
          <a:srcRect b="17460" l="6693" r="8080" t="50000"/>
          <a:stretch/>
        </p:blipFill>
        <p:spPr>
          <a:xfrm>
            <a:off x="152401" y="685800"/>
            <a:ext cx="8763000" cy="188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1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800"/>
              <a:buFont typeface="Candara"/>
              <a:buNone/>
            </a:pPr>
            <a:r>
              <a:rPr b="1" i="0" lang="en-US" sz="2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Vegetation Survey Report: Tables</a:t>
            </a:r>
            <a:endParaRPr b="1" i="0" sz="2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6" name="Google Shape;486;p61"/>
          <p:cNvSpPr/>
          <p:nvPr/>
        </p:nvSpPr>
        <p:spPr>
          <a:xfrm>
            <a:off x="152401" y="685800"/>
            <a:ext cx="1981199" cy="228600"/>
          </a:xfrm>
          <a:prstGeom prst="rect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7" name="Google Shape;487;p61"/>
          <p:cNvSpPr txBox="1"/>
          <p:nvPr/>
        </p:nvSpPr>
        <p:spPr>
          <a:xfrm>
            <a:off x="457200" y="2590800"/>
            <a:ext cx="83058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Seed Production Index Report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 Includes a seed production index (SPI) for each year and tracks temporal changes in seed production within units.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Calculated for: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 species consumed by waterfowl where the plant percent vegetative cover is &gt; 5% 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only those plant foods for which seed head size and density were estimated using measurements provided in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IWMM Photographic Seed Head Assessment Guide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 SPI = 0 indicates that none of the SPI plant species were present or that they were not measured.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i="0" lang="en-US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Review of Definitions</a:t>
            </a:r>
            <a:endParaRPr b="1" i="0" sz="4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– a collection of survey units that are administered as a single unit (e.g., a single NWR)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Survey Unit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– a single management unit where sampling will occur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Sharing Level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– defined by AKN -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http://www.avianknowledge.net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then go to Data, Data Access</a:t>
            </a:r>
            <a:endParaRPr/>
          </a:p>
          <a:p>
            <a:pPr indent="-225425" lvl="1" marL="783209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◾"/>
            </a:pP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Note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IWMM Data Sharing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Policy differs slightly from AKN policy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Legacy Data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– data collected prior to July 2015 with earlier version of protocol. May include some site conditions.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Current protocol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– protocol version released for use July 2015. Includes ALL site conditions.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2"/>
          <p:cNvPicPr preferRelativeResize="0"/>
          <p:nvPr/>
        </p:nvPicPr>
        <p:blipFill rotWithShape="1">
          <a:blip r:embed="rId3">
            <a:alphaModFix/>
          </a:blip>
          <a:srcRect b="13492" l="7029" r="12207" t="20040"/>
          <a:stretch/>
        </p:blipFill>
        <p:spPr>
          <a:xfrm>
            <a:off x="304800" y="546870"/>
            <a:ext cx="8534401" cy="394893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2"/>
          <p:cNvSpPr txBox="1"/>
          <p:nvPr>
            <p:ph type="title"/>
          </p:nvPr>
        </p:nvSpPr>
        <p:spPr>
          <a:xfrm>
            <a:off x="381000" y="-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2520"/>
              <a:buFont typeface="Candara"/>
              <a:buNone/>
            </a:pPr>
            <a:r>
              <a:rPr b="1" i="0" lang="en-US" sz="252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Example Vegetation Survey Report: Dominance Graphic</a:t>
            </a:r>
            <a:endParaRPr b="1" i="0" sz="252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4" name="Google Shape;494;p62"/>
          <p:cNvSpPr txBox="1"/>
          <p:nvPr/>
        </p:nvSpPr>
        <p:spPr>
          <a:xfrm>
            <a:off x="319314" y="4572000"/>
            <a:ext cx="861060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 Dominance Status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 Estimated by applying the 50/20 rule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(those species that represent the first 50% of the total plant area, plus those species that cover an area &gt; 20%).  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Click on species in legend to remove or add back into graph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Click on “show image as static graph” for PNG image to include in report.</a:t>
            </a:r>
            <a:endParaRPr/>
          </a:p>
        </p:txBody>
      </p:sp>
      <p:sp>
        <p:nvSpPr>
          <p:cNvPr id="495" name="Google Shape;495;p62"/>
          <p:cNvSpPr/>
          <p:nvPr/>
        </p:nvSpPr>
        <p:spPr>
          <a:xfrm>
            <a:off x="304800" y="4114800"/>
            <a:ext cx="1600200" cy="381000"/>
          </a:xfrm>
          <a:prstGeom prst="rect">
            <a:avLst/>
          </a:prstGeom>
          <a:solidFill>
            <a:srgbClr val="83BEE7">
              <a:alpha val="27843"/>
            </a:srgbClr>
          </a:solidFill>
          <a:ln cap="rnd" cmpd="sng" w="12700">
            <a:solidFill>
              <a:srgbClr val="449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6" name="Google Shape;496;p62"/>
          <p:cNvSpPr/>
          <p:nvPr/>
        </p:nvSpPr>
        <p:spPr>
          <a:xfrm>
            <a:off x="7696200" y="1143000"/>
            <a:ext cx="1066800" cy="838200"/>
          </a:xfrm>
          <a:prstGeom prst="rect">
            <a:avLst/>
          </a:prstGeom>
          <a:gradFill>
            <a:gsLst>
              <a:gs pos="0">
                <a:srgbClr val="DB918F">
                  <a:alpha val="24705"/>
                </a:srgbClr>
              </a:gs>
              <a:gs pos="100000">
                <a:srgbClr val="E7BDBB"/>
              </a:gs>
            </a:gsLst>
            <a:lin ang="5400000" scaled="0"/>
          </a:gradFill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31" y="990601"/>
            <a:ext cx="824976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3"/>
          <p:cNvSpPr txBox="1"/>
          <p:nvPr/>
        </p:nvSpPr>
        <p:spPr>
          <a:xfrm>
            <a:off x="76200" y="5166049"/>
            <a:ext cx="487680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Rob Fenwick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IWMM Coordinator </a:t>
            </a:r>
            <a:r>
              <a:rPr b="1" lang="en-US" sz="2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robert_fenwick@fws.gov</a:t>
            </a:r>
            <a:endParaRPr b="1" sz="28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4" name="Google Shape;504;p63"/>
          <p:cNvSpPr txBox="1"/>
          <p:nvPr/>
        </p:nvSpPr>
        <p:spPr>
          <a:xfrm>
            <a:off x="4876800" y="5166049"/>
            <a:ext cx="4038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Tim Jones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IWMM Database Lead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tim_jones@fws.gov</a:t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5" name="Google Shape;505;p63"/>
          <p:cNvSpPr txBox="1"/>
          <p:nvPr/>
        </p:nvSpPr>
        <p:spPr>
          <a:xfrm>
            <a:off x="1295400" y="228600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Additional Help Contact: </a:t>
            </a:r>
            <a:endParaRPr b="1"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722313" y="2685391"/>
            <a:ext cx="7772400" cy="311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Downloads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9"/>
          <p:cNvGrpSpPr/>
          <p:nvPr/>
        </p:nvGrpSpPr>
        <p:grpSpPr>
          <a:xfrm>
            <a:off x="152400" y="152400"/>
            <a:ext cx="8157029" cy="4760686"/>
            <a:chOff x="406400" y="566058"/>
            <a:chExt cx="8157029" cy="4760686"/>
          </a:xfrm>
        </p:grpSpPr>
        <p:pic>
          <p:nvPicPr>
            <p:cNvPr id="135" name="Google Shape;135;p19"/>
            <p:cNvPicPr preferRelativeResize="0"/>
            <p:nvPr/>
          </p:nvPicPr>
          <p:blipFill rotWithShape="1">
            <a:blip r:embed="rId3">
              <a:alphaModFix/>
            </a:blip>
            <a:srcRect b="20297" l="6975" r="8858" t="8470"/>
            <a:stretch/>
          </p:blipFill>
          <p:spPr>
            <a:xfrm>
              <a:off x="406400" y="566058"/>
              <a:ext cx="8157029" cy="4760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9"/>
            <p:cNvSpPr/>
            <p:nvPr/>
          </p:nvSpPr>
          <p:spPr>
            <a:xfrm>
              <a:off x="406400" y="2438399"/>
              <a:ext cx="3022600" cy="609601"/>
            </a:xfrm>
            <a:prstGeom prst="ellipse">
              <a:avLst/>
            </a:prstGeom>
            <a:noFill/>
            <a:ln cap="flat" cmpd="sng" w="22225">
              <a:solidFill>
                <a:srgbClr val="7E21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7" name="Google Shape;137;p19"/>
          <p:cNvSpPr txBox="1"/>
          <p:nvPr/>
        </p:nvSpPr>
        <p:spPr>
          <a:xfrm>
            <a:off x="0" y="5722203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Data can be downloaded for Bird Surveys, Vegetation Surveys and Management Actions as an Excel compatible data sheet (CSV)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21400" l="449" r="17815" t="3247"/>
          <a:stretch/>
        </p:blipFill>
        <p:spPr>
          <a:xfrm>
            <a:off x="3352800" y="2362200"/>
            <a:ext cx="5587286" cy="32779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8333" l="4908" r="9642" t="8134"/>
          <a:stretch/>
        </p:blipFill>
        <p:spPr>
          <a:xfrm>
            <a:off x="152400" y="52767"/>
            <a:ext cx="8777218" cy="482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381000" y="4953000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Users must be associated with a project (e.g., Project Leader or Researcher status) in order to download project data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Project Dashboard, select project from dropdown list for which you wish to download data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menu tabs (black bar) click  “Downloads”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324600" y="76200"/>
            <a:ext cx="838200" cy="3810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7315200" y="838200"/>
            <a:ext cx="1447800" cy="457200"/>
          </a:xfrm>
          <a:prstGeom prst="ellipse">
            <a:avLst/>
          </a:prstGeom>
          <a:noFill/>
          <a:ln cap="flat" cmpd="sng" w="22225">
            <a:solidFill>
              <a:srgbClr val="7E21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7086600" y="773668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6629400" y="3810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722313" y="2685391"/>
            <a:ext cx="7772400" cy="2039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lang="en-US" sz="4800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Downloading Data: specifying criteria</a:t>
            </a:r>
            <a:endParaRPr b="1" sz="4800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man">
  <a:themeElements>
    <a:clrScheme name="Human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